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9" r:id="rId7"/>
    <p:sldId id="268" r:id="rId8"/>
    <p:sldId id="270" r:id="rId9"/>
    <p:sldId id="264" r:id="rId10"/>
  </p:sldIdLst>
  <p:sldSz cx="12192000" cy="6858000"/>
  <p:notesSz cx="6858000" cy="9144000"/>
  <p:embeddedFontLst>
    <p:embeddedFont>
      <p:font typeface="맑은 고딕" panose="020B0503020000020004" pitchFamily="34" charset="-127"/>
      <p:regular r:id="rId11"/>
      <p:bold r:id="rId12"/>
    </p:embeddedFont>
    <p:embeddedFont>
      <p:font typeface="KoPubWorldDotum_Pro Bold" pitchFamily="2" charset="-127"/>
      <p:bold r:id="rId13"/>
    </p:embeddedFont>
    <p:embeddedFont>
      <p:font typeface="KOPUBWORLDDOTUM_PRO LIGHT" pitchFamily="2" charset="-127"/>
      <p:regular r:id="rId14"/>
    </p:embeddedFont>
    <p:embeddedFont>
      <p:font typeface="KOPUBWORLDDOTUM_PRO MEDIUM" pitchFamily="2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DECF"/>
    <a:srgbClr val="85EFE2"/>
    <a:srgbClr val="36D2CE"/>
    <a:srgbClr val="FD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7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079F7-1BDE-401F-901E-02A90F9D2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9B5BF-FBB6-4901-84EE-838A7C801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DFFE3-0837-4762-B229-764CCCFF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6BB08-C6CD-4B68-A95A-C0471BC5C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E8E12-A20E-43EB-9214-88A9924A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45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867D3-5430-410D-8400-111FBF3A3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3EBFBC-819C-4B27-88D4-D19F31499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A9D9D-6BCC-4978-B561-0F1AB8B6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CF1A1-AFB2-4C48-BD45-BD42F5AC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43E432-C59B-4658-9D89-286CE95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9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845BC2-0329-46A5-BB1C-7A5416F4B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A021D2-C485-4A4D-8E5A-4ACEFC5EF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780D5-259F-47F0-88D5-E3ADEC05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28820-F01C-4E5C-89EB-A9762BC3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DB37B-7CEC-4447-81E4-DD3A6DED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9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C89C7-27CD-4A97-90B7-4DD77F727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3DC1C-D131-4061-8930-FFA615993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13BD02-7BA8-4BBC-AA38-71F37212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464A4-6D4C-4C1A-9EC4-C77AE47B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3F6AB-1EEC-4010-A945-A2E032D1F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52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B1D198-6537-4C0D-8D26-7A483A196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E50832-AFA7-4B94-8D03-2DF06D40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E9AD6-C40C-4012-A493-9AF95255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E0D95-BDD7-48DB-B4BC-1D3D8C68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BFA3E-BED5-4DF4-AB05-A59C05A7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553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7CF12-E197-4FDA-A488-25804059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0D48C-6396-48E3-AAEA-86F028FEE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2A53D2-7AFC-4DDA-A83E-59DBFA1FB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767CE4-0D16-40CD-A0FE-6BE7FDD3E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EA0EAF-A65C-499C-B6EE-A8B897C5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B09D08-940C-491B-9A4E-2E5B4ECE3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16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C6B6D-51B0-461F-91B1-D54732EA1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409FFA-E886-417E-BB8C-9DD5BFE48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E042C-4BC5-4DA8-B66A-381A0422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206237-DC12-499B-89C2-3DCAEF6FA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D1F9D6-A934-4B3E-ABB6-519C4F5D1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61EA77-3E1C-440A-B465-759737FF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7B1BF4-7D23-4FD7-ADA4-CF075E4B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F3A825-A101-4B66-84D9-2B71404E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5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E278-F75D-4660-9D08-0D3E0FE08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08FB9F-22CF-4F1C-B7E4-412015295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53459-8735-432A-A77F-655AC95E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E6F224-6E76-44B8-AECB-13DF5B7D5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5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7824F4-6A1C-4395-8C7D-51776DE3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8D92FB-714B-4526-B6F1-CFEFF713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CDFFFF-6B78-492F-804D-9DE2DC6B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67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89EA7-983F-4230-90A7-9085374E2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C8B69-658D-4532-87C4-98C2FEC8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FA0CA3-3DCF-4A98-B87D-00C628D4D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4F306-CCC9-49A0-9BFB-CBF87DF8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16356C-9E73-4E64-9EB1-3990F9DD4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31894-02AA-4561-96F6-E6F6C0E3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8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E7A0D-BB4D-432E-88A7-72A8B8FD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BCEC50-41F9-470E-B94D-FF1B7038F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589834-27AD-430A-B41D-BA680E602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A17B97-91FE-4EF2-9699-D8F66FD80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E57C-0C84-45F3-A201-5E0715E61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4D6F3-878A-48C0-9D2C-E2E8891A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84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D68312-D8C0-4AB8-AD63-279CDB62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1D770D-F22B-4D8D-86E5-378840FD8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8EA0C6-F6DF-4FD8-8E68-EC42C947E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1A2CC-AD33-4BEB-BEDF-7117FCB0AF3A}" type="datetimeFigureOut">
              <a:rPr lang="ko-KR" altLang="en-US" smtClean="0"/>
              <a:t>2021. 6. 8.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EB42F0-8675-4D0B-918D-F44560B8C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4EEFF-1B8A-4E4B-ABD3-DD5B98FDF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7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1108503" y="3198167"/>
            <a:ext cx="9819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Improvement of context-based meaning selection using Bi-Sent2Vec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1310013" y="2558065"/>
            <a:ext cx="295220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1310013" y="2538857"/>
            <a:ext cx="309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미리내</a:t>
            </a:r>
            <a:r>
              <a:rPr lang="ko-KR" altLang="en-US" sz="2000" dirty="0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:</a:t>
            </a:r>
            <a:r>
              <a:rPr lang="ko-KR" altLang="en-US" sz="2000" dirty="0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한국어 교육 플랫폼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10C87B-76E0-3C48-BC02-FFE0EA7811B3}"/>
              </a:ext>
            </a:extLst>
          </p:cNvPr>
          <p:cNvSpPr txBox="1"/>
          <p:nvPr/>
        </p:nvSpPr>
        <p:spPr>
          <a:xfrm>
            <a:off x="7031420" y="5805979"/>
            <a:ext cx="4911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캡스톤</a:t>
            </a:r>
            <a:r>
              <a:rPr lang="ko-KR" altLang="en-US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디자인</a:t>
            </a:r>
            <a:r>
              <a:rPr lang="en-US" altLang="ko-KR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</a:t>
            </a:r>
            <a:r>
              <a:rPr lang="ko-KR" altLang="en-US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컴퓨터공학과 </a:t>
            </a:r>
            <a:r>
              <a:rPr lang="en-US" altLang="ko-KR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2015104203</a:t>
            </a:r>
            <a:r>
              <a:rPr lang="ko-KR" altLang="en-US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이예준</a:t>
            </a:r>
            <a:endParaRPr lang="en-KR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4073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4770197" y="211748"/>
            <a:ext cx="265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600" dirty="0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CONTENTS</a:t>
            </a:r>
            <a:endParaRPr lang="ko-KR" altLang="en-US" sz="2800" spc="600" dirty="0">
              <a:solidFill>
                <a:schemeClr val="bg1"/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7908493" y="5842337"/>
            <a:ext cx="43067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64DECF">
                    <a:alpha val="16000"/>
                  </a:srgb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CONTENTS</a:t>
            </a:r>
            <a:endParaRPr lang="ko-KR" altLang="en-US" sz="6000" b="1" dirty="0">
              <a:solidFill>
                <a:srgbClr val="64DECF">
                  <a:alpha val="16000"/>
                </a:srgb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BB21E30-1CD8-46E8-A8F3-29D7BD7E4EFC}"/>
              </a:ext>
            </a:extLst>
          </p:cNvPr>
          <p:cNvGrpSpPr/>
          <p:nvPr/>
        </p:nvGrpSpPr>
        <p:grpSpPr>
          <a:xfrm>
            <a:off x="3430943" y="2598003"/>
            <a:ext cx="5150578" cy="830997"/>
            <a:chOff x="3403338" y="2598003"/>
            <a:chExt cx="5150578" cy="830997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793B6E9-C890-4D5A-A71D-291AA2FC09FB}"/>
                </a:ext>
              </a:extLst>
            </p:cNvPr>
            <p:cNvGrpSpPr/>
            <p:nvPr/>
          </p:nvGrpSpPr>
          <p:grpSpPr>
            <a:xfrm>
              <a:off x="3403338" y="2598003"/>
              <a:ext cx="1740809" cy="830997"/>
              <a:chOff x="3403338" y="2598003"/>
              <a:chExt cx="1740809" cy="83099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084F941-B1A5-42ED-AD78-B0F57A275C9B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01</a:t>
                </a:r>
                <a:endParaRPr lang="ko-KR" altLang="en-US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BE13764-1EF0-4A6F-8554-79E11A74BCAB}"/>
                  </a:ext>
                </a:extLst>
              </p:cNvPr>
              <p:cNvSpPr txBox="1"/>
              <p:nvPr/>
            </p:nvSpPr>
            <p:spPr>
              <a:xfrm>
                <a:off x="4182024" y="2674947"/>
                <a:ext cx="96212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주제 배경</a:t>
                </a:r>
                <a:endPara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A5AF55B-2B72-4D64-9D81-C0FF482732D7}"/>
                </a:ext>
              </a:extLst>
            </p:cNvPr>
            <p:cNvGrpSpPr/>
            <p:nvPr/>
          </p:nvGrpSpPr>
          <p:grpSpPr>
            <a:xfrm>
              <a:off x="6454034" y="2598003"/>
              <a:ext cx="2099882" cy="830997"/>
              <a:chOff x="6454034" y="2598003"/>
              <a:chExt cx="2099882" cy="830997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21C3A4C-9A1E-4998-B64C-27B322E1FB56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02</a:t>
                </a:r>
                <a:endParaRPr lang="ko-KR" altLang="en-US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D65EA8-75FC-4381-8F1B-C7736D8545B7}"/>
                  </a:ext>
                </a:extLst>
              </p:cNvPr>
              <p:cNvSpPr txBox="1"/>
              <p:nvPr/>
            </p:nvSpPr>
            <p:spPr>
              <a:xfrm>
                <a:off x="7232720" y="2667984"/>
                <a:ext cx="13211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프로젝트 목표</a:t>
                </a:r>
                <a:endPara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10A0C2-7056-4128-9CFF-35AD6D14E6E9}"/>
              </a:ext>
            </a:extLst>
          </p:cNvPr>
          <p:cNvGrpSpPr/>
          <p:nvPr/>
        </p:nvGrpSpPr>
        <p:grpSpPr>
          <a:xfrm>
            <a:off x="3430943" y="3975509"/>
            <a:ext cx="4373121" cy="830997"/>
            <a:chOff x="3403338" y="2598003"/>
            <a:chExt cx="4373121" cy="830997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D308CA84-006B-484A-8754-1324C45CC9BF}"/>
                </a:ext>
              </a:extLst>
            </p:cNvPr>
            <p:cNvGrpSpPr/>
            <p:nvPr/>
          </p:nvGrpSpPr>
          <p:grpSpPr>
            <a:xfrm>
              <a:off x="3403338" y="2598003"/>
              <a:ext cx="1740809" cy="830997"/>
              <a:chOff x="3403338" y="2598003"/>
              <a:chExt cx="1740809" cy="830997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0CFC9F3-8653-43AE-9477-2C2433CDFB7C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03</a:t>
                </a:r>
                <a:endParaRPr lang="ko-KR" altLang="en-US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05E7C0A-107D-42CB-B9CD-E10345F601C6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96212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연구 내용</a:t>
                </a:r>
                <a:endPara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EB5D733-A69C-4097-BE69-B9D246267EE9}"/>
                </a:ext>
              </a:extLst>
            </p:cNvPr>
            <p:cNvGrpSpPr/>
            <p:nvPr/>
          </p:nvGrpSpPr>
          <p:grpSpPr>
            <a:xfrm>
              <a:off x="6454034" y="2598003"/>
              <a:ext cx="1322425" cy="830997"/>
              <a:chOff x="6454034" y="2598003"/>
              <a:chExt cx="1322425" cy="830997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74EE2F-A74E-4E1E-9CEB-30D4C6E6FA83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04</a:t>
                </a:r>
                <a:endParaRPr lang="ko-KR" altLang="en-US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B3CB60C-CD34-4E14-914C-4591010964E0}"/>
                  </a:ext>
                </a:extLst>
              </p:cNvPr>
              <p:cNvSpPr txBox="1"/>
              <p:nvPr/>
            </p:nvSpPr>
            <p:spPr>
              <a:xfrm>
                <a:off x="7232720" y="2667984"/>
                <a:ext cx="5437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결과</a:t>
                </a:r>
                <a:endPara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2863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주제 배경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298B826-E1A7-4AAD-A2E9-FEF678DBFCF4}"/>
              </a:ext>
            </a:extLst>
          </p:cNvPr>
          <p:cNvSpPr/>
          <p:nvPr/>
        </p:nvSpPr>
        <p:spPr>
          <a:xfrm>
            <a:off x="711204" y="2248026"/>
            <a:ext cx="288000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D5AC252-1EF4-4FE1-84A7-F28040F580A5}"/>
              </a:ext>
            </a:extLst>
          </p:cNvPr>
          <p:cNvSpPr txBox="1"/>
          <p:nvPr/>
        </p:nvSpPr>
        <p:spPr>
          <a:xfrm>
            <a:off x="1089068" y="2267484"/>
            <a:ext cx="2124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K-POP</a:t>
            </a:r>
            <a:endParaRPr lang="ko-KR" altLang="en-US" sz="1400" dirty="0">
              <a:solidFill>
                <a:schemeClr val="bg1"/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EF6D6EE-60E7-4C7D-A6E5-DDF46BE3D41D}"/>
              </a:ext>
            </a:extLst>
          </p:cNvPr>
          <p:cNvSpPr/>
          <p:nvPr/>
        </p:nvSpPr>
        <p:spPr>
          <a:xfrm>
            <a:off x="4393565" y="2226255"/>
            <a:ext cx="288000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35C649B-98E8-43B2-B60C-E016C81BF3B6}"/>
              </a:ext>
            </a:extLst>
          </p:cNvPr>
          <p:cNvSpPr txBox="1"/>
          <p:nvPr/>
        </p:nvSpPr>
        <p:spPr>
          <a:xfrm>
            <a:off x="4771429" y="2245713"/>
            <a:ext cx="2124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K-DRAMA</a:t>
            </a:r>
            <a:endParaRPr lang="ko-KR" altLang="en-US" sz="1400" dirty="0">
              <a:solidFill>
                <a:schemeClr val="bg1"/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8081250" y="2216924"/>
            <a:ext cx="288000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8459114" y="2236382"/>
            <a:ext cx="2124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Learning Korean</a:t>
            </a:r>
            <a:endParaRPr lang="ko-KR" altLang="en-US" sz="1400" dirty="0">
              <a:solidFill>
                <a:schemeClr val="bg1"/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772CAD-D3BF-45B3-9598-E76B4DF1AE88}"/>
              </a:ext>
            </a:extLst>
          </p:cNvPr>
          <p:cNvSpPr txBox="1"/>
          <p:nvPr/>
        </p:nvSpPr>
        <p:spPr>
          <a:xfrm>
            <a:off x="852519" y="4642604"/>
            <a:ext cx="25973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PSY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나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BTS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등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Billboard chart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를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선점한 가수들의 영향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01A833D-B967-4C52-872C-491730BAC9D3}"/>
              </a:ext>
            </a:extLst>
          </p:cNvPr>
          <p:cNvSpPr txBox="1"/>
          <p:nvPr/>
        </p:nvSpPr>
        <p:spPr>
          <a:xfrm>
            <a:off x="4303341" y="4642605"/>
            <a:ext cx="30604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Netflix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나 여러 해외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k-drama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스트리밍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사이트에서 접하는 한국 드라마들의 영향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AE2228-20A0-40A8-A22F-D90296298EB0}"/>
              </a:ext>
            </a:extLst>
          </p:cNvPr>
          <p:cNvSpPr txBox="1"/>
          <p:nvPr/>
        </p:nvSpPr>
        <p:spPr>
          <a:xfrm>
            <a:off x="7960055" y="4642604"/>
            <a:ext cx="31117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자연스럽게 한국어에 관심을 가지게 되고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이를 배우고자 하는 외국인들이 증가함</a:t>
            </a:r>
          </a:p>
        </p:txBody>
      </p:sp>
      <p:sp>
        <p:nvSpPr>
          <p:cNvPr id="18" name="직사각형 4">
            <a:extLst>
              <a:ext uri="{FF2B5EF4-FFF2-40B4-BE49-F238E27FC236}">
                <a16:creationId xmlns:a16="http://schemas.microsoft.com/office/drawing/2014/main" id="{0FCDA7A4-089A-4044-B82C-04A37B4B5E3B}"/>
              </a:ext>
            </a:extLst>
          </p:cNvPr>
          <p:cNvSpPr/>
          <p:nvPr/>
        </p:nvSpPr>
        <p:spPr>
          <a:xfrm>
            <a:off x="3770903" y="3182549"/>
            <a:ext cx="4536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&amp;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pic>
        <p:nvPicPr>
          <p:cNvPr id="3" name="Picture 2" descr="A picture containing stage, scene, crowd, night sky&#10;&#10;Description automatically generated">
            <a:extLst>
              <a:ext uri="{FF2B5EF4-FFF2-40B4-BE49-F238E27FC236}">
                <a16:creationId xmlns:a16="http://schemas.microsoft.com/office/drawing/2014/main" id="{86207718-7E5D-B547-93A1-13C08680A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2" y="2565930"/>
            <a:ext cx="2880000" cy="1807937"/>
          </a:xfrm>
          <a:prstGeom prst="rect">
            <a:avLst/>
          </a:prstGeom>
        </p:spPr>
      </p:pic>
      <p:pic>
        <p:nvPicPr>
          <p:cNvPr id="7" name="Picture 6" descr="A collage of people&#10;&#10;Description automatically generated with medium confidence">
            <a:extLst>
              <a:ext uri="{FF2B5EF4-FFF2-40B4-BE49-F238E27FC236}">
                <a16:creationId xmlns:a16="http://schemas.microsoft.com/office/drawing/2014/main" id="{3E0B93DC-A4DE-0A40-9C58-6284ED789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563" y="2544159"/>
            <a:ext cx="2880000" cy="1800000"/>
          </a:xfrm>
          <a:prstGeom prst="rect">
            <a:avLst/>
          </a:prstGeom>
        </p:spPr>
      </p:pic>
      <p:pic>
        <p:nvPicPr>
          <p:cNvPr id="9" name="Picture 8" descr="A group of people sitting around a table with laptops&#10;&#10;Description automatically generated with low confidence">
            <a:extLst>
              <a:ext uri="{FF2B5EF4-FFF2-40B4-BE49-F238E27FC236}">
                <a16:creationId xmlns:a16="http://schemas.microsoft.com/office/drawing/2014/main" id="{5D45F9C5-6A52-6644-929D-A21A1C24C4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6574" y="2525031"/>
            <a:ext cx="2874674" cy="1807937"/>
          </a:xfrm>
          <a:prstGeom prst="rect">
            <a:avLst/>
          </a:prstGeom>
        </p:spPr>
      </p:pic>
      <p:sp>
        <p:nvSpPr>
          <p:cNvPr id="25" name="직사각형 4">
            <a:extLst>
              <a:ext uri="{FF2B5EF4-FFF2-40B4-BE49-F238E27FC236}">
                <a16:creationId xmlns:a16="http://schemas.microsoft.com/office/drawing/2014/main" id="{D407D7FA-CD32-3F48-B803-398E6BB58959}"/>
              </a:ext>
            </a:extLst>
          </p:cNvPr>
          <p:cNvSpPr/>
          <p:nvPr/>
        </p:nvSpPr>
        <p:spPr>
          <a:xfrm>
            <a:off x="7453264" y="3167389"/>
            <a:ext cx="4536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=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4226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 목표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E0F4C9-CB74-5344-8C38-393650278C61}"/>
              </a:ext>
            </a:extLst>
          </p:cNvPr>
          <p:cNvSpPr txBox="1"/>
          <p:nvPr/>
        </p:nvSpPr>
        <p:spPr>
          <a:xfrm>
            <a:off x="557400" y="1303282"/>
            <a:ext cx="4669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-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</a:t>
            </a:r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current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</a:t>
            </a:r>
            <a:r>
              <a:rPr lang="en-US" altLang="ko-KR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context-based meaning selection</a:t>
            </a:r>
            <a:endParaRPr lang="en-KR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BAB9532-0A54-B944-8C52-D499ED8D7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042" y="1738230"/>
            <a:ext cx="7155915" cy="4750438"/>
          </a:xfrm>
          <a:prstGeom prst="rect">
            <a:avLst/>
          </a:prstGeom>
        </p:spPr>
      </p:pic>
      <p:sp>
        <p:nvSpPr>
          <p:cNvPr id="8" name="Arc 7">
            <a:extLst>
              <a:ext uri="{FF2B5EF4-FFF2-40B4-BE49-F238E27FC236}">
                <a16:creationId xmlns:a16="http://schemas.microsoft.com/office/drawing/2014/main" id="{A8D28DB7-9B6C-2144-9DFB-C014C2CF80A9}"/>
              </a:ext>
            </a:extLst>
          </p:cNvPr>
          <p:cNvSpPr/>
          <p:nvPr/>
        </p:nvSpPr>
        <p:spPr>
          <a:xfrm>
            <a:off x="1623026" y="3176076"/>
            <a:ext cx="2575035" cy="1874746"/>
          </a:xfrm>
          <a:prstGeom prst="arc">
            <a:avLst/>
          </a:prstGeom>
          <a:ln w="28575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KR" b="1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4855C3-6E78-EA4A-978A-4A3994932E79}"/>
              </a:ext>
            </a:extLst>
          </p:cNvPr>
          <p:cNvCxnSpPr/>
          <p:nvPr/>
        </p:nvCxnSpPr>
        <p:spPr>
          <a:xfrm>
            <a:off x="3016469" y="4309241"/>
            <a:ext cx="1088958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869EF3EE-C1F8-0B43-ABFD-3B656F9C9AAF}"/>
              </a:ext>
            </a:extLst>
          </p:cNvPr>
          <p:cNvSpPr/>
          <p:nvPr/>
        </p:nvSpPr>
        <p:spPr>
          <a:xfrm>
            <a:off x="4084664" y="4113449"/>
            <a:ext cx="319428" cy="269365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55973D-DD05-3549-BC1E-4791E3A6911C}"/>
              </a:ext>
            </a:extLst>
          </p:cNvPr>
          <p:cNvSpPr txBox="1"/>
          <p:nvPr/>
        </p:nvSpPr>
        <p:spPr>
          <a:xfrm>
            <a:off x="2123478" y="3036320"/>
            <a:ext cx="789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>
                <a:solidFill>
                  <a:srgbClr val="FF0000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4203404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 목표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E0F4C9-CB74-5344-8C38-393650278C61}"/>
              </a:ext>
            </a:extLst>
          </p:cNvPr>
          <p:cNvSpPr txBox="1"/>
          <p:nvPr/>
        </p:nvSpPr>
        <p:spPr>
          <a:xfrm>
            <a:off x="557400" y="1303282"/>
            <a:ext cx="5612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-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</a:t>
            </a:r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current </a:t>
            </a:r>
            <a:r>
              <a:rPr lang="en-US" altLang="ko-KR" b="1" dirty="0">
                <a:solidFill>
                  <a:srgbClr val="FF0000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issue</a:t>
            </a:r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in </a:t>
            </a:r>
            <a:r>
              <a:rPr lang="en-US" altLang="ko-KR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context-based meaning selection </a:t>
            </a:r>
            <a:endParaRPr lang="en-KR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70AF18-33F2-4D40-B559-9F2B0801D19A}"/>
              </a:ext>
            </a:extLst>
          </p:cNvPr>
          <p:cNvSpPr txBox="1"/>
          <p:nvPr/>
        </p:nvSpPr>
        <p:spPr>
          <a:xfrm>
            <a:off x="1471448" y="1956734"/>
            <a:ext cx="8927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1. </a:t>
            </a:r>
            <a:r>
              <a:rPr lang="en-US" dirty="0"/>
              <a:t>P</a:t>
            </a:r>
            <a:r>
              <a:rPr lang="en-KR" dirty="0"/>
              <a:t>apago</a:t>
            </a:r>
            <a:r>
              <a:rPr lang="ko-KR" altLang="en-US" dirty="0" err="1"/>
              <a:t>를</a:t>
            </a:r>
            <a:r>
              <a:rPr lang="ko-KR" altLang="en-US" dirty="0"/>
              <a:t> 통해 오는 번역이 오역인 경우</a:t>
            </a:r>
            <a:r>
              <a:rPr lang="en-US" altLang="ko-KR" dirty="0"/>
              <a:t>,</a:t>
            </a:r>
            <a:r>
              <a:rPr lang="ko-KR" altLang="en-US" dirty="0"/>
              <a:t> 즉 잘못된 벡터 </a:t>
            </a:r>
            <a:r>
              <a:rPr lang="en-US" altLang="ko-KR" dirty="0"/>
              <a:t>M</a:t>
            </a:r>
            <a:r>
              <a:rPr lang="ko-KR" altLang="en-US" dirty="0"/>
              <a:t>을 생성하게 되는 경우</a:t>
            </a:r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3BEF96-4D28-744A-B231-41A574441B26}"/>
              </a:ext>
            </a:extLst>
          </p:cNvPr>
          <p:cNvSpPr txBox="1"/>
          <p:nvPr/>
        </p:nvSpPr>
        <p:spPr>
          <a:xfrm>
            <a:off x="1471448" y="3659916"/>
            <a:ext cx="4673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</a:t>
            </a:r>
            <a:r>
              <a:rPr lang="ko-KR" altLang="en-US" dirty="0"/>
              <a:t> 한 문장에 동음이의어가 </a:t>
            </a:r>
            <a:r>
              <a:rPr lang="en-US" altLang="ko-KR" dirty="0"/>
              <a:t>2</a:t>
            </a:r>
            <a:r>
              <a:rPr lang="ko-KR" altLang="en-US" dirty="0"/>
              <a:t>개 이상인 경우</a:t>
            </a:r>
            <a:endParaRPr lang="en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CCA13E-085D-0243-BFE3-23E582D37A33}"/>
              </a:ext>
            </a:extLst>
          </p:cNvPr>
          <p:cNvSpPr txBox="1"/>
          <p:nvPr/>
        </p:nvSpPr>
        <p:spPr>
          <a:xfrm>
            <a:off x="2475169" y="2637132"/>
            <a:ext cx="7718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ex)  M</a:t>
            </a:r>
            <a:r>
              <a:rPr lang="en-US" baseline="-25000" dirty="0"/>
              <a:t>0</a:t>
            </a:r>
            <a:r>
              <a:rPr lang="en-US" dirty="0"/>
              <a:t> </a:t>
            </a:r>
            <a:r>
              <a:rPr lang="en-US" altLang="ko-KR" dirty="0"/>
              <a:t>from</a:t>
            </a:r>
            <a:r>
              <a:rPr lang="ko-KR" altLang="en-US" dirty="0"/>
              <a:t> </a:t>
            </a:r>
            <a:r>
              <a:rPr lang="en-US" altLang="ko-KR" dirty="0"/>
              <a:t>”I can ride a bicycle.” != </a:t>
            </a:r>
            <a:r>
              <a:rPr lang="en-US" dirty="0"/>
              <a:t>M</a:t>
            </a:r>
            <a:r>
              <a:rPr lang="en-US" baseline="-25000" dirty="0"/>
              <a:t>1</a:t>
            </a:r>
            <a:r>
              <a:rPr lang="en-US" dirty="0"/>
              <a:t> </a:t>
            </a:r>
            <a:r>
              <a:rPr lang="en-US" altLang="ko-KR" dirty="0"/>
              <a:t>from</a:t>
            </a:r>
            <a:r>
              <a:rPr lang="ko-KR" altLang="en-US" dirty="0"/>
              <a:t> </a:t>
            </a:r>
            <a:r>
              <a:rPr lang="en-US" altLang="ko-KR" dirty="0"/>
              <a:t>”I can receive a bicycle.”</a:t>
            </a:r>
            <a:endParaRPr lang="en-KR" dirty="0"/>
          </a:p>
        </p:txBody>
      </p:sp>
      <p:pic>
        <p:nvPicPr>
          <p:cNvPr id="9" name="Picture 8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66E3FEA7-3152-F04F-834A-AF04F0B3A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388" y="4205838"/>
            <a:ext cx="6667500" cy="1651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CFEE67C-AD48-FA44-9ACD-FB1158FD6881}"/>
              </a:ext>
            </a:extLst>
          </p:cNvPr>
          <p:cNvSpPr/>
          <p:nvPr/>
        </p:nvSpPr>
        <p:spPr>
          <a:xfrm>
            <a:off x="2791841" y="5552037"/>
            <a:ext cx="811904" cy="304801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F1CAAFA-4772-B640-8027-2385C26E3F1F}"/>
              </a:ext>
            </a:extLst>
          </p:cNvPr>
          <p:cNvSpPr/>
          <p:nvPr/>
        </p:nvSpPr>
        <p:spPr>
          <a:xfrm>
            <a:off x="5522462" y="5552036"/>
            <a:ext cx="811904" cy="304801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9D9D10C-6EB2-1A4B-B02F-B670176D2BEB}"/>
              </a:ext>
            </a:extLst>
          </p:cNvPr>
          <p:cNvCxnSpPr/>
          <p:nvPr/>
        </p:nvCxnSpPr>
        <p:spPr>
          <a:xfrm>
            <a:off x="2192215" y="1672614"/>
            <a:ext cx="6822831" cy="162157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62F55E-52D2-4A45-A993-93CBBC2DE96E}"/>
              </a:ext>
            </a:extLst>
          </p:cNvPr>
          <p:cNvCxnSpPr>
            <a:cxnSpLocks/>
          </p:cNvCxnSpPr>
          <p:nvPr/>
        </p:nvCxnSpPr>
        <p:spPr>
          <a:xfrm flipH="1">
            <a:off x="2192216" y="1672614"/>
            <a:ext cx="6670430" cy="162157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6150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연구 내용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E0F4C9-CB74-5344-8C38-393650278C61}"/>
              </a:ext>
            </a:extLst>
          </p:cNvPr>
          <p:cNvSpPr txBox="1"/>
          <p:nvPr/>
        </p:nvSpPr>
        <p:spPr>
          <a:xfrm>
            <a:off x="557400" y="1303282"/>
            <a:ext cx="3076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- 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기존 연구와의 </a:t>
            </a:r>
            <a:r>
              <a:rPr lang="ko-KR" altLang="en-US" b="1" dirty="0">
                <a:solidFill>
                  <a:srgbClr val="FF0000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구현 방식 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비교</a:t>
            </a:r>
            <a:endParaRPr lang="en-KR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3">
                <a:extLst>
                  <a:ext uri="{FF2B5EF4-FFF2-40B4-BE49-F238E27FC236}">
                    <a16:creationId xmlns:a16="http://schemas.microsoft.com/office/drawing/2014/main" id="{33D9282E-AF1C-7D47-B9D9-EE8C38B94E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44069906"/>
                  </p:ext>
                </p:extLst>
              </p:nvPr>
            </p:nvGraphicFramePr>
            <p:xfrm>
              <a:off x="672662" y="1994936"/>
              <a:ext cx="10625958" cy="4292284"/>
            </p:xfrm>
            <a:graphic>
              <a:graphicData uri="http://schemas.openxmlformats.org/drawingml/2006/table">
                <a:tbl>
                  <a:tblPr firstRow="1" bandRow="1">
                    <a:tableStyleId>{93296810-A885-4BE3-A3E7-6D5BEEA58F35}</a:tableStyleId>
                  </a:tblPr>
                  <a:tblGrid>
                    <a:gridCol w="1954924">
                      <a:extLst>
                        <a:ext uri="{9D8B030D-6E8A-4147-A177-3AD203B41FA5}">
                          <a16:colId xmlns:a16="http://schemas.microsoft.com/office/drawing/2014/main" val="340474308"/>
                        </a:ext>
                      </a:extLst>
                    </a:gridCol>
                    <a:gridCol w="4058820">
                      <a:extLst>
                        <a:ext uri="{9D8B030D-6E8A-4147-A177-3AD203B41FA5}">
                          <a16:colId xmlns:a16="http://schemas.microsoft.com/office/drawing/2014/main" val="2840791909"/>
                        </a:ext>
                      </a:extLst>
                    </a:gridCol>
                    <a:gridCol w="4612214">
                      <a:extLst>
                        <a:ext uri="{9D8B030D-6E8A-4147-A177-3AD203B41FA5}">
                          <a16:colId xmlns:a16="http://schemas.microsoft.com/office/drawing/2014/main" val="367245783"/>
                        </a:ext>
                      </a:extLst>
                    </a:gridCol>
                  </a:tblGrid>
                  <a:tr h="547659">
                    <a:tc>
                      <a:txBody>
                        <a:bodyPr/>
                        <a:lstStyle/>
                        <a:p>
                          <a:pPr algn="ctr"/>
                          <a:endParaRPr lang="en-K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ko-KR" altLang="en-US" dirty="0"/>
                            <a:t>기존 기능</a:t>
                          </a:r>
                          <a:endParaRPr lang="en-K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ko-KR" altLang="en-US" dirty="0"/>
                            <a:t>새로 개발한 기능</a:t>
                          </a:r>
                          <a:endParaRPr lang="en-K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002475"/>
                      </a:ext>
                    </a:extLst>
                  </a:tr>
                  <a:tr h="9584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Morpheme </a:t>
                          </a:r>
                        </a:p>
                        <a:p>
                          <a:pPr algn="ctr"/>
                          <a:r>
                            <a:rPr lang="en-US" sz="1800" dirty="0"/>
                            <a:t>analyze</a:t>
                          </a:r>
                          <a:endParaRPr lang="en-KR" sz="18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Khaiii (kakao)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Khaiii (kakao)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8373722"/>
                      </a:ext>
                    </a:extLst>
                  </a:tr>
                  <a:tr h="9584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Embedding </a:t>
                          </a:r>
                        </a:p>
                        <a:p>
                          <a:pPr algn="ctr"/>
                          <a:r>
                            <a:rPr lang="en-KR" dirty="0"/>
                            <a:t>language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Only English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</a:t>
                          </a:r>
                          <a:r>
                            <a:rPr lang="en-KR" dirty="0"/>
                            <a:t>ross-lingual (Korean + English)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42316179"/>
                      </a:ext>
                    </a:extLst>
                  </a:tr>
                  <a:tr h="5476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Translation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O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b="0" smtClean="0"/>
                                <m:t>△</m:t>
                              </m:r>
                            </m:oMath>
                          </a14:m>
                          <a:r>
                            <a:rPr lang="en-KR" dirty="0"/>
                            <a:t> (Partially)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20332370"/>
                      </a:ext>
                    </a:extLst>
                  </a:tr>
                  <a:tr h="5476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Context between languages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X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91481367"/>
                      </a:ext>
                    </a:extLst>
                  </a:tr>
                  <a:tr h="5476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Divide phrase in case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X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3189107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3">
                <a:extLst>
                  <a:ext uri="{FF2B5EF4-FFF2-40B4-BE49-F238E27FC236}">
                    <a16:creationId xmlns:a16="http://schemas.microsoft.com/office/drawing/2014/main" id="{33D9282E-AF1C-7D47-B9D9-EE8C38B94E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44069906"/>
                  </p:ext>
                </p:extLst>
              </p:nvPr>
            </p:nvGraphicFramePr>
            <p:xfrm>
              <a:off x="672662" y="1994936"/>
              <a:ext cx="10625958" cy="4292284"/>
            </p:xfrm>
            <a:graphic>
              <a:graphicData uri="http://schemas.openxmlformats.org/drawingml/2006/table">
                <a:tbl>
                  <a:tblPr firstRow="1" bandRow="1">
                    <a:tableStyleId>{93296810-A885-4BE3-A3E7-6D5BEEA58F35}</a:tableStyleId>
                  </a:tblPr>
                  <a:tblGrid>
                    <a:gridCol w="1954924">
                      <a:extLst>
                        <a:ext uri="{9D8B030D-6E8A-4147-A177-3AD203B41FA5}">
                          <a16:colId xmlns:a16="http://schemas.microsoft.com/office/drawing/2014/main" val="340474308"/>
                        </a:ext>
                      </a:extLst>
                    </a:gridCol>
                    <a:gridCol w="4058820">
                      <a:extLst>
                        <a:ext uri="{9D8B030D-6E8A-4147-A177-3AD203B41FA5}">
                          <a16:colId xmlns:a16="http://schemas.microsoft.com/office/drawing/2014/main" val="2840791909"/>
                        </a:ext>
                      </a:extLst>
                    </a:gridCol>
                    <a:gridCol w="4612214">
                      <a:extLst>
                        <a:ext uri="{9D8B030D-6E8A-4147-A177-3AD203B41FA5}">
                          <a16:colId xmlns:a16="http://schemas.microsoft.com/office/drawing/2014/main" val="367245783"/>
                        </a:ext>
                      </a:extLst>
                    </a:gridCol>
                  </a:tblGrid>
                  <a:tr h="547659">
                    <a:tc>
                      <a:txBody>
                        <a:bodyPr/>
                        <a:lstStyle/>
                        <a:p>
                          <a:pPr algn="ctr"/>
                          <a:endParaRPr lang="en-K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ko-KR" altLang="en-US" dirty="0"/>
                            <a:t>기존 기능</a:t>
                          </a:r>
                          <a:endParaRPr lang="en-K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ko-KR" altLang="en-US" dirty="0"/>
                            <a:t>새로 개발한 기능</a:t>
                          </a:r>
                          <a:endParaRPr lang="en-K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002475"/>
                      </a:ext>
                    </a:extLst>
                  </a:tr>
                  <a:tr h="9584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/>
                            <a:t>Morpheme </a:t>
                          </a:r>
                        </a:p>
                        <a:p>
                          <a:pPr algn="ctr"/>
                          <a:r>
                            <a:rPr lang="en-US" sz="1800" dirty="0"/>
                            <a:t>analyze</a:t>
                          </a:r>
                          <a:endParaRPr lang="en-KR" sz="18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Khaiii (kakao)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Khaiii (kakao)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88373722"/>
                      </a:ext>
                    </a:extLst>
                  </a:tr>
                  <a:tr h="9584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Embedding </a:t>
                          </a:r>
                        </a:p>
                        <a:p>
                          <a:pPr algn="ctr"/>
                          <a:r>
                            <a:rPr lang="en-KR" dirty="0"/>
                            <a:t>language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Only English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</a:t>
                          </a:r>
                          <a:r>
                            <a:rPr lang="en-KR" dirty="0"/>
                            <a:t>ross-lingual (Korean + English)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42316179"/>
                      </a:ext>
                    </a:extLst>
                  </a:tr>
                  <a:tr h="5476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Translation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O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30220" t="-455814" r="-549" b="-25116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0332370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Context between languages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X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91481367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Divide phrase in case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X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KR" dirty="0"/>
                            <a:t>O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3189107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850624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연구 내용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E0F4C9-CB74-5344-8C38-393650278C61}"/>
              </a:ext>
            </a:extLst>
          </p:cNvPr>
          <p:cNvSpPr txBox="1"/>
          <p:nvPr/>
        </p:nvSpPr>
        <p:spPr>
          <a:xfrm>
            <a:off x="557400" y="1303282"/>
            <a:ext cx="3749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-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새롭게 </a:t>
            </a:r>
            <a:r>
              <a:rPr lang="ko-KR" altLang="en-US" b="1" dirty="0">
                <a:solidFill>
                  <a:srgbClr val="FF0000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개선한 방식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의 기능 동작 결과</a:t>
            </a:r>
            <a:endParaRPr lang="en-KR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pic>
        <p:nvPicPr>
          <p:cNvPr id="22" name="Picture 21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C85BF9F9-7856-5F4C-83B7-88E7D55673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839" y="2740325"/>
            <a:ext cx="5645791" cy="1398006"/>
          </a:xfrm>
          <a:prstGeom prst="rect">
            <a:avLst/>
          </a:prstGeom>
        </p:spPr>
      </p:pic>
      <p:pic>
        <p:nvPicPr>
          <p:cNvPr id="16" name="Picture 1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69BB7FD-70EB-3C41-A6B7-D08234F23B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90729"/>
            <a:ext cx="4973440" cy="178229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F1CAAFA-4772-B640-8027-2385C26E3F1F}"/>
              </a:ext>
            </a:extLst>
          </p:cNvPr>
          <p:cNvSpPr/>
          <p:nvPr/>
        </p:nvSpPr>
        <p:spPr>
          <a:xfrm>
            <a:off x="583195" y="3833530"/>
            <a:ext cx="536181" cy="304800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0076AE4-287B-CE4B-A069-9AA7FC8AB64E}"/>
              </a:ext>
            </a:extLst>
          </p:cNvPr>
          <p:cNvSpPr/>
          <p:nvPr/>
        </p:nvSpPr>
        <p:spPr>
          <a:xfrm>
            <a:off x="6180082" y="3510455"/>
            <a:ext cx="472965" cy="215074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E6774F9-6B7C-0A4C-95B9-0C7C4DD8B34A}"/>
              </a:ext>
            </a:extLst>
          </p:cNvPr>
          <p:cNvSpPr/>
          <p:nvPr/>
        </p:nvSpPr>
        <p:spPr>
          <a:xfrm>
            <a:off x="7948344" y="3510455"/>
            <a:ext cx="472965" cy="215074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8F2059D-34CD-594B-8056-B7F5BB5947AF}"/>
              </a:ext>
            </a:extLst>
          </p:cNvPr>
          <p:cNvSpPr/>
          <p:nvPr/>
        </p:nvSpPr>
        <p:spPr>
          <a:xfrm>
            <a:off x="2885643" y="3833530"/>
            <a:ext cx="536181" cy="304800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0FC956-D3CE-474D-B8A7-7EFF992563D1}"/>
              </a:ext>
            </a:extLst>
          </p:cNvPr>
          <p:cNvSpPr txBox="1"/>
          <p:nvPr/>
        </p:nvSpPr>
        <p:spPr>
          <a:xfrm>
            <a:off x="2280745" y="4720641"/>
            <a:ext cx="1677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 기존 기능 </a:t>
            </a:r>
            <a:r>
              <a:rPr lang="en-US" altLang="ko-KR" b="1" dirty="0"/>
              <a:t>&gt;</a:t>
            </a:r>
            <a:endParaRPr lang="en-KR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7FA8E8E-E50C-3A46-91DF-D1BFC98F2095}"/>
              </a:ext>
            </a:extLst>
          </p:cNvPr>
          <p:cNvSpPr txBox="1"/>
          <p:nvPr/>
        </p:nvSpPr>
        <p:spPr>
          <a:xfrm>
            <a:off x="7825942" y="4720641"/>
            <a:ext cx="1677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 개선 기능 </a:t>
            </a:r>
            <a:r>
              <a:rPr lang="en-US" altLang="ko-KR" b="1" dirty="0"/>
              <a:t>&gt;</a:t>
            </a:r>
            <a:endParaRPr lang="en-KR" b="1" dirty="0"/>
          </a:p>
        </p:txBody>
      </p:sp>
    </p:spTree>
    <p:extLst>
      <p:ext uri="{BB962C8B-B14F-4D97-AF65-F5344CB8AC3E}">
        <p14:creationId xmlns:p14="http://schemas.microsoft.com/office/powerpoint/2010/main" val="4149590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결과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E0F4C9-CB74-5344-8C38-393650278C61}"/>
              </a:ext>
            </a:extLst>
          </p:cNvPr>
          <p:cNvSpPr txBox="1"/>
          <p:nvPr/>
        </p:nvSpPr>
        <p:spPr>
          <a:xfrm>
            <a:off x="557400" y="1303282"/>
            <a:ext cx="4836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- 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기존 연구와의 </a:t>
            </a:r>
            <a:r>
              <a:rPr lang="ko-KR" altLang="en-US" b="1" dirty="0">
                <a:solidFill>
                  <a:srgbClr val="FF0000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성능 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비교 </a:t>
            </a:r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(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틀린 단어의 </a:t>
            </a:r>
            <a:r>
              <a:rPr lang="ko-KR" altLang="en-US" b="1" dirty="0" err="1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갯수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기준</a:t>
            </a:r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)</a:t>
            </a:r>
            <a:endParaRPr lang="en-KR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3D9282E-AF1C-7D47-B9D9-EE8C38B94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0171810"/>
              </p:ext>
            </p:extLst>
          </p:nvPr>
        </p:nvGraphicFramePr>
        <p:xfrm>
          <a:off x="1366344" y="1868159"/>
          <a:ext cx="8586951" cy="43891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692896">
                  <a:extLst>
                    <a:ext uri="{9D8B030D-6E8A-4147-A177-3AD203B41FA5}">
                      <a16:colId xmlns:a16="http://schemas.microsoft.com/office/drawing/2014/main" val="340474308"/>
                    </a:ext>
                  </a:extLst>
                </a:gridCol>
                <a:gridCol w="917300">
                  <a:extLst>
                    <a:ext uri="{9D8B030D-6E8A-4147-A177-3AD203B41FA5}">
                      <a16:colId xmlns:a16="http://schemas.microsoft.com/office/drawing/2014/main" val="2840791909"/>
                    </a:ext>
                  </a:extLst>
                </a:gridCol>
                <a:gridCol w="976755">
                  <a:extLst>
                    <a:ext uri="{9D8B030D-6E8A-4147-A177-3AD203B41FA5}">
                      <a16:colId xmlns:a16="http://schemas.microsoft.com/office/drawing/2014/main" val="367245783"/>
                    </a:ext>
                  </a:extLst>
                </a:gridCol>
              </a:tblGrid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예시 문장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기존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개선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02475"/>
                  </a:ext>
                </a:extLst>
              </a:tr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/>
                        <a:t>눈이 오는 날 눈을 감고 기도했다</a:t>
                      </a:r>
                      <a:endParaRPr lang="en-KR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8373722"/>
                  </a:ext>
                </a:extLst>
              </a:tr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사과의 의미로 사과를 주다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0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316179"/>
                  </a:ext>
                </a:extLst>
              </a:tr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차 안에서 차를 마신다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0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0332370"/>
                  </a:ext>
                </a:extLst>
              </a:tr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큰 다리를 </a:t>
                      </a:r>
                      <a:r>
                        <a:rPr lang="ko-KR" altLang="en-US" dirty="0" err="1"/>
                        <a:t>건너자니</a:t>
                      </a:r>
                      <a:r>
                        <a:rPr lang="ko-KR" altLang="en-US" dirty="0"/>
                        <a:t> 다리가 너무 아팠다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0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1481367"/>
                  </a:ext>
                </a:extLst>
              </a:tr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아침엔 샌드위치를 아침으로 먹는다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0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1891071"/>
                  </a:ext>
                </a:extLst>
              </a:tr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우리 아이가 첫 돌에 돌을 집었다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4485372"/>
                  </a:ext>
                </a:extLst>
              </a:tr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해변가 굴에 들어가 굴을 먹다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0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055677"/>
                  </a:ext>
                </a:extLst>
              </a:tr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벌을 괴롭힌 아이가 벌을 받았다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0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024774"/>
                  </a:ext>
                </a:extLst>
              </a:tr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배에서 음식을 먹었더니 배가 울렁거린다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3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0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8331012"/>
                  </a:ext>
                </a:extLst>
              </a:tr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머리를 묶은 저 여학생은 머리가 작아서 더 예쁜 것 같다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0734663"/>
                  </a:ext>
                </a:extLst>
              </a:tr>
              <a:tr h="241204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는 소수이다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  <a:endParaRPr lang="en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0</a:t>
                      </a:r>
                      <a:endParaRPr lang="en-K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0516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8535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4699288" y="3165931"/>
            <a:ext cx="28151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감사합니다</a:t>
            </a:r>
            <a:r>
              <a:rPr lang="en-US" altLang="ko-KR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.</a:t>
            </a:r>
            <a:endParaRPr lang="ko-KR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3274992" y="2541180"/>
            <a:ext cx="866084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3274991" y="2522518"/>
            <a:ext cx="866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미리내</a:t>
            </a:r>
            <a:endParaRPr lang="ko-KR" altLang="en-US" sz="2000" dirty="0">
              <a:solidFill>
                <a:schemeClr val="bg1"/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1240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4196</TotalTime>
  <Words>309</Words>
  <Application>Microsoft Macintosh PowerPoint</Application>
  <PresentationFormat>Widescreen</PresentationFormat>
  <Paragraphs>104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KoPubWorldDotum_Pro Bold</vt:lpstr>
      <vt:lpstr>KOPUBWORLDDOTUM_PRO MEDIUM</vt:lpstr>
      <vt:lpstr>Arial</vt:lpstr>
      <vt:lpstr>맑은 고딕</vt:lpstr>
      <vt:lpstr>KOPUBWORLDDOTUM_PRO LIGHT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 유진</dc:creator>
  <cp:lastModifiedBy>이예준</cp:lastModifiedBy>
  <cp:revision>46</cp:revision>
  <dcterms:created xsi:type="dcterms:W3CDTF">2020-01-03T14:16:53Z</dcterms:created>
  <dcterms:modified xsi:type="dcterms:W3CDTF">2021-06-08T02:14:41Z</dcterms:modified>
</cp:coreProperties>
</file>

<file path=docProps/thumbnail.jpeg>
</file>